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5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662" autoAdjust="0"/>
  </p:normalViewPr>
  <p:slideViewPr>
    <p:cSldViewPr>
      <p:cViewPr varScale="1">
        <p:scale>
          <a:sx n="82" d="100"/>
          <a:sy n="82" d="100"/>
        </p:scale>
        <p:origin x="1478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wm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51D6DD1-ED0A-337B-9986-8AC688ED8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52562"/>
            <a:ext cx="9144000" cy="14019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5FB9A4-DA1A-ABE0-334C-3F0144A51588}"/>
              </a:ext>
            </a:extLst>
          </p:cNvPr>
          <p:cNvSpPr txBox="1"/>
          <p:nvPr/>
        </p:nvSpPr>
        <p:spPr>
          <a:xfrm>
            <a:off x="5270240" y="6035581"/>
            <a:ext cx="38737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       PIYUSHA NAIR</a:t>
            </a:r>
          </a:p>
          <a:p>
            <a:r>
              <a:rPr lang="en-IN" sz="1200" dirty="0">
                <a:solidFill>
                  <a:schemeClr val="bg1"/>
                </a:solidFill>
              </a:rPr>
              <a:t>  MKSSS’s Cummins college of Engineering for women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CCA618-A437-2AB0-162D-01054DB264CA}"/>
              </a:ext>
            </a:extLst>
          </p:cNvPr>
          <p:cNvSpPr txBox="1"/>
          <p:nvPr/>
        </p:nvSpPr>
        <p:spPr>
          <a:xfrm>
            <a:off x="839753" y="468476"/>
            <a:ext cx="769464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4400" dirty="0">
                <a:solidFill>
                  <a:schemeClr val="accent1">
                    <a:lumMod val="75000"/>
                  </a:schemeClr>
                </a:solidFill>
              </a:rPr>
              <a:t>Microsoft Intern </a:t>
            </a:r>
          </a:p>
          <a:p>
            <a:pPr algn="ctr"/>
            <a:r>
              <a:rPr lang="en-IN" sz="4400" dirty="0">
                <a:solidFill>
                  <a:schemeClr val="accent1">
                    <a:lumMod val="75000"/>
                  </a:schemeClr>
                </a:solidFill>
              </a:rPr>
              <a:t>Engage </a:t>
            </a:r>
          </a:p>
          <a:p>
            <a:pPr algn="ctr"/>
            <a:r>
              <a:rPr lang="en-IN" sz="4400" dirty="0">
                <a:solidFill>
                  <a:schemeClr val="accent1">
                    <a:lumMod val="75000"/>
                  </a:schemeClr>
                </a:solidFill>
              </a:rPr>
              <a:t>2022</a:t>
            </a:r>
            <a:endParaRPr lang="en-IN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2473066"/>
            <a:ext cx="3810000" cy="298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7937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51D6DD1-ED0A-337B-9986-8AC688ED8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52562"/>
            <a:ext cx="9144000" cy="14019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5FB9A4-DA1A-ABE0-334C-3F0144A51588}"/>
              </a:ext>
            </a:extLst>
          </p:cNvPr>
          <p:cNvSpPr txBox="1"/>
          <p:nvPr/>
        </p:nvSpPr>
        <p:spPr>
          <a:xfrm>
            <a:off x="5240888" y="5943600"/>
            <a:ext cx="39031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chemeClr val="bg1"/>
                </a:solidFill>
              </a:rPr>
              <a:t>        PIYUSHA NAIR</a:t>
            </a:r>
          </a:p>
          <a:p>
            <a:r>
              <a:rPr lang="en-IN" sz="1200" dirty="0">
                <a:solidFill>
                  <a:schemeClr val="bg1"/>
                </a:solidFill>
              </a:rPr>
              <a:t>  MKSSS’s Cummins college of Engineering for women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CCA618-A437-2AB0-162D-01054DB264CA}"/>
              </a:ext>
            </a:extLst>
          </p:cNvPr>
          <p:cNvSpPr txBox="1"/>
          <p:nvPr/>
        </p:nvSpPr>
        <p:spPr>
          <a:xfrm>
            <a:off x="2619278" y="2667000"/>
            <a:ext cx="457316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6000" dirty="0">
                <a:solidFill>
                  <a:schemeClr val="accent1">
                    <a:lumMod val="75000"/>
                  </a:schemeClr>
                </a:solidFill>
              </a:rPr>
              <a:t>Thank you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430535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EB5D02-1433-7EFC-5D70-2010179CB2BB}"/>
              </a:ext>
            </a:extLst>
          </p:cNvPr>
          <p:cNvCxnSpPr/>
          <p:nvPr/>
        </p:nvCxnSpPr>
        <p:spPr>
          <a:xfrm>
            <a:off x="272920" y="839746"/>
            <a:ext cx="850252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A3728DE-1B54-851C-CC8D-329ACB0173E4}"/>
              </a:ext>
            </a:extLst>
          </p:cNvPr>
          <p:cNvSpPr txBox="1"/>
          <p:nvPr/>
        </p:nvSpPr>
        <p:spPr>
          <a:xfrm>
            <a:off x="272921" y="60975"/>
            <a:ext cx="463088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solidFill>
                  <a:schemeClr val="accent1">
                    <a:lumMod val="75000"/>
                  </a:schemeClr>
                </a:solidFill>
              </a:rPr>
              <a:t>Problem 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B8355A-C312-E9D5-D085-FE0AAE44E51D}"/>
              </a:ext>
            </a:extLst>
          </p:cNvPr>
          <p:cNvSpPr txBox="1"/>
          <p:nvPr/>
        </p:nvSpPr>
        <p:spPr>
          <a:xfrm>
            <a:off x="838006" y="1354566"/>
            <a:ext cx="7937435" cy="1692771"/>
          </a:xfrm>
          <a:prstGeom prst="rect">
            <a:avLst/>
          </a:prstGeom>
          <a:noFill/>
        </p:spPr>
        <p:txBody>
          <a:bodyPr wrap="square" anchor="ctr" anchorCtr="0">
            <a:spAutoFit/>
          </a:bodyPr>
          <a:lstStyle/>
          <a:p>
            <a:pPr algn="ctr"/>
            <a:r>
              <a:rPr lang="en-US" sz="2800" b="1" i="0" dirty="0">
                <a:effectLst/>
              </a:rPr>
              <a:t>Data Analysis</a:t>
            </a:r>
          </a:p>
          <a:p>
            <a:pPr algn="ctr"/>
            <a:endParaRPr lang="en-US" b="1" i="0" dirty="0">
              <a:effectLst/>
              <a:latin typeface="Quicksand"/>
            </a:endParaRPr>
          </a:p>
          <a:p>
            <a:pPr marL="285750" indent="-285750" algn="l">
              <a:buFont typeface="Arial" pitchFamily="34" charset="0"/>
              <a:buChar char="•"/>
            </a:pPr>
            <a:r>
              <a:rPr lang="en-US" sz="2000" b="0" i="0" dirty="0">
                <a:solidFill>
                  <a:srgbClr val="43484E"/>
                </a:solidFill>
                <a:effectLst/>
              </a:rPr>
              <a:t>Develop an application to demonstrate how the Automotive Industry could harness data to take informed decisions.</a:t>
            </a:r>
          </a:p>
          <a:p>
            <a:pPr marL="285750" indent="-285750" algn="l">
              <a:buFont typeface="Arial" pitchFamily="34" charset="0"/>
              <a:buChar char="•"/>
            </a:pPr>
            <a:endParaRPr lang="en-US" b="0" i="0" dirty="0">
              <a:solidFill>
                <a:srgbClr val="43484E"/>
              </a:solidFill>
              <a:effectLst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3F0D28-F4FB-8A95-DCC8-197962E40126}"/>
              </a:ext>
            </a:extLst>
          </p:cNvPr>
          <p:cNvSpPr txBox="1"/>
          <p:nvPr/>
        </p:nvSpPr>
        <p:spPr>
          <a:xfrm>
            <a:off x="838007" y="3580816"/>
            <a:ext cx="723108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3484E"/>
                </a:solidFill>
                <a:effectLst/>
                <a:latin typeface="Quicksand"/>
              </a:rPr>
              <a:t>  </a:t>
            </a:r>
            <a:r>
              <a:rPr lang="en-US" sz="2000" b="0" i="0" dirty="0">
                <a:solidFill>
                  <a:srgbClr val="43484E"/>
                </a:solidFill>
                <a:effectLst/>
              </a:rPr>
              <a:t>Demonstrate the use of data analytics in identifying: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43484E"/>
                </a:solidFill>
                <a:effectLst/>
              </a:rPr>
              <a:t>  Customer segments, Most popular car specification combination (engine type, fuel, mileage, etc.),    Right time to launch a new car, etc.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000" b="0" i="0" dirty="0">
              <a:solidFill>
                <a:srgbClr val="43484E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87145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EB5D02-1433-7EFC-5D70-2010179CB2BB}"/>
              </a:ext>
            </a:extLst>
          </p:cNvPr>
          <p:cNvCxnSpPr/>
          <p:nvPr/>
        </p:nvCxnSpPr>
        <p:spPr>
          <a:xfrm>
            <a:off x="272920" y="821084"/>
            <a:ext cx="850252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A3728DE-1B54-851C-CC8D-329ACB0173E4}"/>
              </a:ext>
            </a:extLst>
          </p:cNvPr>
          <p:cNvSpPr txBox="1"/>
          <p:nvPr/>
        </p:nvSpPr>
        <p:spPr>
          <a:xfrm>
            <a:off x="272921" y="-13674"/>
            <a:ext cx="65551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solidFill>
                  <a:schemeClr val="accent1">
                    <a:lumMod val="75000"/>
                  </a:schemeClr>
                </a:solidFill>
              </a:rPr>
              <a:t>Dataset And Technical Stack</a:t>
            </a:r>
            <a:endParaRPr lang="en-IN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543DDB-8C75-FB1A-F3F9-DFAF15933A33}"/>
              </a:ext>
            </a:extLst>
          </p:cNvPr>
          <p:cNvSpPr txBox="1"/>
          <p:nvPr/>
        </p:nvSpPr>
        <p:spPr>
          <a:xfrm>
            <a:off x="220790" y="883334"/>
            <a:ext cx="55213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Dataset Used :</a:t>
            </a:r>
          </a:p>
          <a:p>
            <a:pPr marL="342900" indent="-342900">
              <a:buAutoNum type="arabicPeriod"/>
            </a:pPr>
            <a:r>
              <a:rPr lang="en-IN" sz="2000" dirty="0"/>
              <a:t>Automobile dataset (sample dataset provided)</a:t>
            </a:r>
          </a:p>
          <a:p>
            <a:r>
              <a:rPr lang="en-IN" sz="1600" dirty="0"/>
              <a:t>This dataset includes car specifications and is taken from </a:t>
            </a:r>
            <a:r>
              <a:rPr lang="en-IN" sz="1600" dirty="0" err="1"/>
              <a:t>acehacker</a:t>
            </a:r>
            <a:r>
              <a:rPr lang="en-IN" sz="1600" dirty="0"/>
              <a:t> website.</a:t>
            </a:r>
          </a:p>
          <a:p>
            <a:endParaRPr lang="en-IN" sz="1600" dirty="0"/>
          </a:p>
          <a:p>
            <a:r>
              <a:rPr lang="en-IN" sz="1600" dirty="0"/>
              <a:t>2. </a:t>
            </a:r>
            <a:r>
              <a:rPr lang="en-IN" sz="2000" dirty="0"/>
              <a:t>Car sales dataset </a:t>
            </a:r>
            <a:r>
              <a:rPr lang="en-IN" sz="1600" dirty="0"/>
              <a:t>:</a:t>
            </a:r>
          </a:p>
          <a:p>
            <a:r>
              <a:rPr lang="en-IN" sz="1600" dirty="0"/>
              <a:t>This dataset contains information about the sales of cars, their launch dates, etc. It has been from Kaggle website for predictions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075DED-3DA8-2DDF-2E99-A8D49C133C0A}"/>
              </a:ext>
            </a:extLst>
          </p:cNvPr>
          <p:cNvSpPr txBox="1"/>
          <p:nvPr/>
        </p:nvSpPr>
        <p:spPr>
          <a:xfrm>
            <a:off x="255861" y="3941097"/>
            <a:ext cx="371513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Technical Stack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Python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 err="1"/>
              <a:t>Jupyter</a:t>
            </a:r>
            <a:r>
              <a:rPr lang="en-IN" sz="1400" dirty="0"/>
              <a:t> Notebook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 err="1"/>
              <a:t>Streamlit</a:t>
            </a:r>
            <a:endParaRPr lang="en-I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Pandas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Matplotlib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400" dirty="0"/>
              <a:t>Seaborn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980173-80FD-BB16-B026-89D09D035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8568" y="883334"/>
            <a:ext cx="2113422" cy="1845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89090D-153F-2DDC-ADCB-DB46CB8F6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1026" y="3124200"/>
            <a:ext cx="3154541" cy="15580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BDA4C9-4724-408A-0172-E80A451A0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0" y="4535686"/>
            <a:ext cx="1210646" cy="129701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D6F1CFA-C9AE-2ED3-ABE5-F1D6834442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94016" y="4656057"/>
            <a:ext cx="1374939" cy="105627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6E40F99-01CF-897E-9D36-87A11F1147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16893" y="5929318"/>
            <a:ext cx="1586213" cy="69250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79865EB-2E8C-9904-F1D5-F76F8492A55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8701" y="5452009"/>
            <a:ext cx="1204448" cy="116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884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EB5D02-1433-7EFC-5D70-2010179CB2BB}"/>
              </a:ext>
            </a:extLst>
          </p:cNvPr>
          <p:cNvCxnSpPr/>
          <p:nvPr/>
        </p:nvCxnSpPr>
        <p:spPr>
          <a:xfrm>
            <a:off x="272920" y="821084"/>
            <a:ext cx="850252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A3728DE-1B54-851C-CC8D-329ACB0173E4}"/>
              </a:ext>
            </a:extLst>
          </p:cNvPr>
          <p:cNvSpPr txBox="1"/>
          <p:nvPr/>
        </p:nvSpPr>
        <p:spPr>
          <a:xfrm>
            <a:off x="272921" y="-13674"/>
            <a:ext cx="809978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solidFill>
                  <a:schemeClr val="accent1">
                    <a:lumMod val="75000"/>
                  </a:schemeClr>
                </a:solidFill>
              </a:rPr>
              <a:t>Solution - Machine Learning </a:t>
            </a:r>
            <a:r>
              <a:rPr lang="en-IN" sz="2400" dirty="0">
                <a:solidFill>
                  <a:schemeClr val="tx2"/>
                </a:solidFill>
              </a:rPr>
              <a:t>Algorithms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841884A-F639-A3A2-5792-7071628ECD6D}"/>
              </a:ext>
            </a:extLst>
          </p:cNvPr>
          <p:cNvSpPr/>
          <p:nvPr/>
        </p:nvSpPr>
        <p:spPr>
          <a:xfrm>
            <a:off x="4161819" y="942444"/>
            <a:ext cx="4613622" cy="2957542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1"/>
            <a:r>
              <a:rPr lang="en-US" sz="2400" dirty="0">
                <a:solidFill>
                  <a:srgbClr val="0055A0"/>
                </a:solidFill>
              </a:rPr>
              <a:t>Unsupervised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>
                <a:solidFill>
                  <a:srgbClr val="0055A0"/>
                </a:solidFill>
              </a:rPr>
              <a:t>Learning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There are not predefined and known set of outcomes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Look for hidden patterns and relations in the data</a:t>
            </a:r>
          </a:p>
          <a:p>
            <a:pPr lvl="1"/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Types : 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400" b="1" dirty="0">
                <a:solidFill>
                  <a:srgbClr val="00B050"/>
                </a:solidFill>
              </a:rPr>
              <a:t>clustering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: group data according to "distance"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association: find frequent co-occurrences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link prediction: discover relationships in data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data reduction: project features to fewer features</a:t>
            </a:r>
          </a:p>
          <a:p>
            <a:pPr lvl="1"/>
            <a:endParaRPr lang="en-US" sz="1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B129A5A-B89A-5E82-141C-DEA6FF673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628" y="942444"/>
            <a:ext cx="1698191" cy="295754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B96F309-8B5B-7A4A-EDAC-E2BA6481F250}"/>
              </a:ext>
            </a:extLst>
          </p:cNvPr>
          <p:cNvSpPr/>
          <p:nvPr/>
        </p:nvSpPr>
        <p:spPr>
          <a:xfrm>
            <a:off x="2358658" y="4030683"/>
            <a:ext cx="6416783" cy="2724676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lvl="1"/>
            <a:endParaRPr lang="en-US" sz="1400" b="1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sz="2400" dirty="0">
                <a:solidFill>
                  <a:srgbClr val="0055A0"/>
                </a:solidFill>
              </a:rPr>
              <a:t>Supervised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>
                <a:solidFill>
                  <a:srgbClr val="0055A0"/>
                </a:solidFill>
              </a:rPr>
              <a:t>Learning</a:t>
            </a:r>
          </a:p>
          <a:p>
            <a:pPr lvl="1"/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For every example in the data there is always a predefined outcome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Models the relations between a set of descriptive features and a target (Fits data to a function)</a:t>
            </a:r>
          </a:p>
          <a:p>
            <a:pPr lvl="1"/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  <a:p>
            <a:pPr lvl="1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Types</a:t>
            </a:r>
          </a:p>
          <a:p>
            <a:pPr lvl="2"/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Regression – Predicts continuous (numerical) values. </a:t>
            </a:r>
            <a:endParaRPr lang="en-US" sz="1400" b="1" dirty="0">
              <a:solidFill>
                <a:schemeClr val="accent1">
                  <a:lumMod val="75000"/>
                </a:schemeClr>
              </a:solidFill>
            </a:endParaRPr>
          </a:p>
          <a:p>
            <a:pPr lvl="2"/>
            <a:r>
              <a:rPr lang="en-US" sz="1400" b="1" dirty="0">
                <a:solidFill>
                  <a:srgbClr val="00B050"/>
                </a:solidFill>
              </a:rPr>
              <a:t>Classification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 - 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Predicts which class (categorical) a given sample of data (sample  of descriptive features) is part of (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</a:rPr>
              <a:t>discrete value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)</a:t>
            </a:r>
            <a:r>
              <a:rPr lang="en-US" sz="1400" dirty="0">
                <a:solidFill>
                  <a:srgbClr val="2D9DFF"/>
                </a:solidFill>
              </a:rPr>
              <a:t>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57B1420-36BE-2774-2723-6E1C67835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157" y="4021347"/>
            <a:ext cx="1707502" cy="273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478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EB5D02-1433-7EFC-5D70-2010179CB2BB}"/>
              </a:ext>
            </a:extLst>
          </p:cNvPr>
          <p:cNvCxnSpPr/>
          <p:nvPr/>
        </p:nvCxnSpPr>
        <p:spPr>
          <a:xfrm>
            <a:off x="272920" y="839752"/>
            <a:ext cx="850252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A3728DE-1B54-851C-CC8D-329ACB0173E4}"/>
              </a:ext>
            </a:extLst>
          </p:cNvPr>
          <p:cNvSpPr txBox="1"/>
          <p:nvPr/>
        </p:nvSpPr>
        <p:spPr>
          <a:xfrm>
            <a:off x="272921" y="163616"/>
            <a:ext cx="8535735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Segmentation and Launch Month Prediction </a:t>
            </a:r>
          </a:p>
          <a:p>
            <a:endParaRPr lang="en-IN" sz="16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30E84E5-14E0-BD16-FF95-60C24858C8CA}"/>
              </a:ext>
            </a:extLst>
          </p:cNvPr>
          <p:cNvSpPr>
            <a:spLocks noGrp="1"/>
          </p:cNvSpPr>
          <p:nvPr/>
        </p:nvSpPr>
        <p:spPr>
          <a:xfrm>
            <a:off x="1646853" y="1315248"/>
            <a:ext cx="6170141" cy="705332"/>
          </a:xfrm>
          <a:prstGeom prst="rect">
            <a:avLst/>
          </a:prstGeom>
        </p:spPr>
        <p:txBody>
          <a:bodyPr vert="horz" lIns="45720" rIns="45720" anchor="ctr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5493EE3-D75D-021D-93F5-B5A1C95A26DF}"/>
              </a:ext>
            </a:extLst>
          </p:cNvPr>
          <p:cNvSpPr>
            <a:spLocks noGrp="1"/>
          </p:cNvSpPr>
          <p:nvPr/>
        </p:nvSpPr>
        <p:spPr>
          <a:xfrm>
            <a:off x="675303" y="1023895"/>
            <a:ext cx="7697755" cy="197872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493776" indent="-457200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Char char="•"/>
              <a:defRPr kumimoji="0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5256" indent="-4572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2708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85000"/>
              <a:buFont typeface="Arial"/>
              <a:buChar char="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85316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492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0078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Char char="-"/>
              <a:defRPr kumimoji="0"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Arial"/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9696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▪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None/>
            </a:pPr>
            <a:r>
              <a:rPr lang="en-US" sz="2400" dirty="0">
                <a:solidFill>
                  <a:srgbClr val="0055A0"/>
                </a:solidFill>
              </a:rPr>
              <a:t>Unsupervised Learning</a:t>
            </a:r>
          </a:p>
          <a:p>
            <a:pPr lvl="1"/>
            <a:r>
              <a:rPr lang="en-US" sz="1700" dirty="0">
                <a:solidFill>
                  <a:schemeClr val="accent1">
                    <a:lumMod val="75000"/>
                  </a:schemeClr>
                </a:solidFill>
              </a:rPr>
              <a:t>Used </a:t>
            </a:r>
            <a:r>
              <a:rPr lang="en-US" sz="1700" b="1" dirty="0">
                <a:solidFill>
                  <a:srgbClr val="00B050"/>
                </a:solidFill>
              </a:rPr>
              <a:t>Clustering</a:t>
            </a:r>
            <a:r>
              <a:rPr lang="en-US" sz="1700" dirty="0">
                <a:solidFill>
                  <a:schemeClr val="accent1">
                    <a:lumMod val="75000"/>
                  </a:schemeClr>
                </a:solidFill>
              </a:rPr>
              <a:t> technique to categorize the Automobiles into 3 segments.</a:t>
            </a:r>
          </a:p>
          <a:p>
            <a:pPr marL="749808" lvl="2" indent="0">
              <a:buNone/>
            </a:pPr>
            <a:endParaRPr lang="en-US" dirty="0">
              <a:solidFill>
                <a:srgbClr val="0055A0"/>
              </a:solidFill>
            </a:endParaRPr>
          </a:p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8A4E4C-D4AD-D689-1958-DBABC3860C97}"/>
              </a:ext>
            </a:extLst>
          </p:cNvPr>
          <p:cNvSpPr>
            <a:spLocks noGrp="1"/>
          </p:cNvSpPr>
          <p:nvPr/>
        </p:nvSpPr>
        <p:spPr>
          <a:xfrm>
            <a:off x="675303" y="3927146"/>
            <a:ext cx="8276253" cy="233301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493776" indent="-457200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Arial"/>
              <a:buChar char="•"/>
              <a:defRPr kumimoji="0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5256" indent="-4572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2708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85000"/>
              <a:buFont typeface="Arial"/>
              <a:buChar char="•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85316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9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50492" indent="-34290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Arial"/>
              <a:buChar char="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00784" indent="-182880" algn="l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/>
              <a:buChar char="-"/>
              <a:defRPr kumimoji="0"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100000"/>
              <a:buFont typeface="Arial"/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39696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▪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17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Font typeface="Arial"/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None/>
            </a:pPr>
            <a:r>
              <a:rPr lang="en-US" sz="2400" dirty="0">
                <a:solidFill>
                  <a:srgbClr val="0055A0"/>
                </a:solidFill>
              </a:rPr>
              <a:t>Supervised Learning</a:t>
            </a:r>
          </a:p>
          <a:p>
            <a:pPr lvl="1"/>
            <a:r>
              <a:rPr lang="en-US" sz="1700" dirty="0">
                <a:solidFill>
                  <a:schemeClr val="accent1">
                    <a:lumMod val="75000"/>
                  </a:schemeClr>
                </a:solidFill>
              </a:rPr>
              <a:t>Used </a:t>
            </a:r>
            <a:r>
              <a:rPr lang="en-US" sz="1700" b="1" dirty="0">
                <a:solidFill>
                  <a:srgbClr val="00B050"/>
                </a:solidFill>
              </a:rPr>
              <a:t>Classification</a:t>
            </a:r>
            <a:r>
              <a:rPr lang="en-US" sz="1700" dirty="0">
                <a:solidFill>
                  <a:schemeClr val="accent1">
                    <a:lumMod val="75000"/>
                  </a:schemeClr>
                </a:solidFill>
              </a:rPr>
              <a:t> to predict the best Launch month for new vehicles</a:t>
            </a:r>
          </a:p>
          <a:p>
            <a:pPr marL="749808" lvl="2" indent="0">
              <a:buNone/>
            </a:pPr>
            <a:endParaRPr lang="en-US" dirty="0">
              <a:solidFill>
                <a:srgbClr val="0055A0"/>
              </a:solidFill>
            </a:endParaRPr>
          </a:p>
          <a:p>
            <a:endParaRPr lang="en-US" dirty="0"/>
          </a:p>
        </p:txBody>
      </p:sp>
      <p:sp>
        <p:nvSpPr>
          <p:cNvPr id="13" name="AutoShape 6">
            <a:extLst>
              <a:ext uri="{FF2B5EF4-FFF2-40B4-BE49-F238E27FC236}">
                <a16:creationId xmlns:a16="http://schemas.microsoft.com/office/drawing/2014/main" id="{7975B517-0707-1AF2-3C55-ED6D160BE9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57700" y="3276600"/>
            <a:ext cx="2286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482B92F-4EC9-F409-D2DB-A050AF367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9649" y="1867054"/>
            <a:ext cx="2297345" cy="20210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FB86426-D886-6CAB-39A4-8E0689E88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858" y="2073551"/>
            <a:ext cx="3512293" cy="16080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AA0D3FF-28DA-D0D2-6926-AEB0978F8C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343" y="4731246"/>
            <a:ext cx="2014538" cy="189547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CE7FB77-D384-FBBD-9235-E2C2E35065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7477" y="4844513"/>
            <a:ext cx="5894079" cy="399690"/>
          </a:xfrm>
          <a:prstGeom prst="rect">
            <a:avLst/>
          </a:prstGeom>
        </p:spPr>
      </p:pic>
      <p:sp>
        <p:nvSpPr>
          <p:cNvPr id="22" name="Arrow: Down 21">
            <a:extLst>
              <a:ext uri="{FF2B5EF4-FFF2-40B4-BE49-F238E27FC236}">
                <a16:creationId xmlns:a16="http://schemas.microsoft.com/office/drawing/2014/main" id="{95022F3C-E7E9-D59A-628F-2D4FD10E2D71}"/>
              </a:ext>
            </a:extLst>
          </p:cNvPr>
          <p:cNvSpPr/>
          <p:nvPr/>
        </p:nvSpPr>
        <p:spPr>
          <a:xfrm>
            <a:off x="5749047" y="5398851"/>
            <a:ext cx="160506" cy="43525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2A5ED83-2619-F530-F6E9-1A4FF9A163B4}"/>
              </a:ext>
            </a:extLst>
          </p:cNvPr>
          <p:cNvSpPr txBox="1"/>
          <p:nvPr/>
        </p:nvSpPr>
        <p:spPr>
          <a:xfrm>
            <a:off x="4496917" y="5968156"/>
            <a:ext cx="4199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Predicted Month for Launching  : </a:t>
            </a:r>
            <a:r>
              <a:rPr lang="en-IN" b="1" dirty="0"/>
              <a:t>October</a:t>
            </a:r>
            <a:r>
              <a:rPr lang="en-IN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398372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0A9B026-4BC7-5CD7-29A5-4E93F6C990A4}"/>
              </a:ext>
            </a:extLst>
          </p:cNvPr>
          <p:cNvSpPr/>
          <p:nvPr/>
        </p:nvSpPr>
        <p:spPr>
          <a:xfrm>
            <a:off x="76200" y="4197571"/>
            <a:ext cx="8892618" cy="223735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800" dirty="0">
              <a:solidFill>
                <a:srgbClr val="00B050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32127F3-F12B-5DF4-D6A0-BE57C627F89B}"/>
              </a:ext>
            </a:extLst>
          </p:cNvPr>
          <p:cNvSpPr/>
          <p:nvPr/>
        </p:nvSpPr>
        <p:spPr>
          <a:xfrm>
            <a:off x="76200" y="1195091"/>
            <a:ext cx="8900374" cy="223735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EB5D02-1433-7EFC-5D70-2010179CB2BB}"/>
              </a:ext>
            </a:extLst>
          </p:cNvPr>
          <p:cNvCxnSpPr/>
          <p:nvPr/>
        </p:nvCxnSpPr>
        <p:spPr>
          <a:xfrm>
            <a:off x="272920" y="839746"/>
            <a:ext cx="850252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F8DB6514-0895-37A6-82C5-846AF15436DB}"/>
              </a:ext>
            </a:extLst>
          </p:cNvPr>
          <p:cNvSpPr/>
          <p:nvPr/>
        </p:nvSpPr>
        <p:spPr>
          <a:xfrm>
            <a:off x="2616790" y="2188976"/>
            <a:ext cx="1236750" cy="9797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50"/>
                </a:solidFill>
              </a:rPr>
              <a:t>Pre-processing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56D07A-1F3F-6F73-32FE-3B2396D87206}"/>
              </a:ext>
            </a:extLst>
          </p:cNvPr>
          <p:cNvSpPr/>
          <p:nvPr/>
        </p:nvSpPr>
        <p:spPr>
          <a:xfrm>
            <a:off x="4310956" y="2156372"/>
            <a:ext cx="1133669" cy="9797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50"/>
                </a:solidFill>
              </a:rPr>
              <a:t>Dimensionality</a:t>
            </a:r>
            <a:r>
              <a:rPr lang="en-IN" dirty="0"/>
              <a:t> </a:t>
            </a:r>
            <a:r>
              <a:rPr lang="en-IN" dirty="0">
                <a:solidFill>
                  <a:srgbClr val="00B050"/>
                </a:solidFill>
              </a:rPr>
              <a:t>Reduction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6AFD50-18C8-3DD9-59CB-3F8D99C7D9FA}"/>
              </a:ext>
            </a:extLst>
          </p:cNvPr>
          <p:cNvSpPr/>
          <p:nvPr/>
        </p:nvSpPr>
        <p:spPr>
          <a:xfrm>
            <a:off x="5992351" y="2121650"/>
            <a:ext cx="1133669" cy="9797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50"/>
                </a:solidFill>
              </a:rPr>
              <a:t>Model Learning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B30034D-7E02-C90B-7385-00F0DF58FB17}"/>
              </a:ext>
            </a:extLst>
          </p:cNvPr>
          <p:cNvSpPr/>
          <p:nvPr/>
        </p:nvSpPr>
        <p:spPr>
          <a:xfrm>
            <a:off x="3376675" y="5046813"/>
            <a:ext cx="1133669" cy="9797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50"/>
                </a:solidFill>
              </a:rPr>
              <a:t>Dimensionality</a:t>
            </a:r>
            <a:r>
              <a:rPr lang="en-IN" dirty="0"/>
              <a:t> </a:t>
            </a:r>
            <a:r>
              <a:rPr lang="en-IN" dirty="0">
                <a:solidFill>
                  <a:srgbClr val="00B050"/>
                </a:solidFill>
              </a:rPr>
              <a:t>Reduction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9EC4154-F401-B0CC-8991-D7450B727391}"/>
              </a:ext>
            </a:extLst>
          </p:cNvPr>
          <p:cNvSpPr/>
          <p:nvPr/>
        </p:nvSpPr>
        <p:spPr>
          <a:xfrm>
            <a:off x="4929873" y="5046814"/>
            <a:ext cx="1133669" cy="9797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50"/>
                </a:solidFill>
              </a:rPr>
              <a:t>Model Learning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AD234D-9056-D202-3F8C-9BEC626162DB}"/>
              </a:ext>
            </a:extLst>
          </p:cNvPr>
          <p:cNvSpPr txBox="1"/>
          <p:nvPr/>
        </p:nvSpPr>
        <p:spPr>
          <a:xfrm>
            <a:off x="251382" y="-14056"/>
            <a:ext cx="55563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4400" dirty="0">
                <a:solidFill>
                  <a:schemeClr val="accent1">
                    <a:lumMod val="75000"/>
                  </a:schemeClr>
                </a:solidFill>
              </a:rPr>
              <a:t>Implementation Details</a:t>
            </a:r>
            <a:endParaRPr lang="en-IN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F1F777-F45C-0445-2BBC-2F5431B74184}"/>
              </a:ext>
            </a:extLst>
          </p:cNvPr>
          <p:cNvSpPr txBox="1"/>
          <p:nvPr/>
        </p:nvSpPr>
        <p:spPr>
          <a:xfrm>
            <a:off x="3792658" y="1255868"/>
            <a:ext cx="20452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Segmentation flow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56CC7E-3FE5-C373-7C53-803023EC543C}"/>
              </a:ext>
            </a:extLst>
          </p:cNvPr>
          <p:cNvSpPr txBox="1"/>
          <p:nvPr/>
        </p:nvSpPr>
        <p:spPr>
          <a:xfrm>
            <a:off x="487235" y="2369547"/>
            <a:ext cx="1873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Car specifications 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ECECFA07-49F9-FD15-BECE-875E0C0A0875}"/>
              </a:ext>
            </a:extLst>
          </p:cNvPr>
          <p:cNvSpPr/>
          <p:nvPr/>
        </p:nvSpPr>
        <p:spPr>
          <a:xfrm>
            <a:off x="2286000" y="2488699"/>
            <a:ext cx="216937" cy="19013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390B6D6-9B1E-2022-D26B-980E553B485A}"/>
              </a:ext>
            </a:extLst>
          </p:cNvPr>
          <p:cNvSpPr/>
          <p:nvPr/>
        </p:nvSpPr>
        <p:spPr>
          <a:xfrm>
            <a:off x="3974992" y="2515601"/>
            <a:ext cx="216937" cy="130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268059B4-A052-E2E1-310C-6EB27081EBE6}"/>
              </a:ext>
            </a:extLst>
          </p:cNvPr>
          <p:cNvSpPr/>
          <p:nvPr/>
        </p:nvSpPr>
        <p:spPr>
          <a:xfrm>
            <a:off x="5661562" y="2480879"/>
            <a:ext cx="216937" cy="130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94D0CE1C-89D6-1E3C-EA9C-3BEDF590C908}"/>
              </a:ext>
            </a:extLst>
          </p:cNvPr>
          <p:cNvSpPr/>
          <p:nvPr/>
        </p:nvSpPr>
        <p:spPr>
          <a:xfrm>
            <a:off x="7184962" y="2480878"/>
            <a:ext cx="216937" cy="130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37DEA3-754E-1660-E756-E43C72BE08E8}"/>
              </a:ext>
            </a:extLst>
          </p:cNvPr>
          <p:cNvSpPr txBox="1"/>
          <p:nvPr/>
        </p:nvSpPr>
        <p:spPr>
          <a:xfrm>
            <a:off x="7447002" y="2300148"/>
            <a:ext cx="15556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Three Popular </a:t>
            </a:r>
          </a:p>
          <a:p>
            <a:r>
              <a:rPr lang="en-IN" dirty="0"/>
              <a:t>Segments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0E0A2886-92A7-AE66-0128-3F22FBE4FCF6}"/>
              </a:ext>
            </a:extLst>
          </p:cNvPr>
          <p:cNvSpPr/>
          <p:nvPr/>
        </p:nvSpPr>
        <p:spPr>
          <a:xfrm>
            <a:off x="3069768" y="5484973"/>
            <a:ext cx="216937" cy="130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506244E1-F8EA-972C-E0AB-0FCEDEE3F87D}"/>
              </a:ext>
            </a:extLst>
          </p:cNvPr>
          <p:cNvSpPr/>
          <p:nvPr/>
        </p:nvSpPr>
        <p:spPr>
          <a:xfrm>
            <a:off x="4660854" y="5483545"/>
            <a:ext cx="216937" cy="130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19C194-36FC-FEA0-6823-4524D22A0E18}"/>
              </a:ext>
            </a:extLst>
          </p:cNvPr>
          <p:cNvSpPr txBox="1"/>
          <p:nvPr/>
        </p:nvSpPr>
        <p:spPr>
          <a:xfrm>
            <a:off x="3433330" y="4308537"/>
            <a:ext cx="3125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b="1" dirty="0"/>
              <a:t>Launch Month Prediction flow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622B078-52FD-2905-653E-F5609E34EEE6}"/>
              </a:ext>
            </a:extLst>
          </p:cNvPr>
          <p:cNvSpPr txBox="1"/>
          <p:nvPr/>
        </p:nvSpPr>
        <p:spPr>
          <a:xfrm>
            <a:off x="162859" y="4946918"/>
            <a:ext cx="1873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Car specifications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6207A57-A48E-924D-7933-2A7929B51B6C}"/>
              </a:ext>
            </a:extLst>
          </p:cNvPr>
          <p:cNvSpPr txBox="1"/>
          <p:nvPr/>
        </p:nvSpPr>
        <p:spPr>
          <a:xfrm>
            <a:off x="487235" y="5393815"/>
            <a:ext cx="1224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     +</a:t>
            </a:r>
          </a:p>
          <a:p>
            <a:r>
              <a:rPr lang="en-IN" dirty="0"/>
              <a:t>Car sales </a:t>
            </a: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CF46FE44-29D1-E294-A63E-D0DAE1DE5DFA}"/>
              </a:ext>
            </a:extLst>
          </p:cNvPr>
          <p:cNvSpPr/>
          <p:nvPr/>
        </p:nvSpPr>
        <p:spPr>
          <a:xfrm>
            <a:off x="1513069" y="5532281"/>
            <a:ext cx="216937" cy="130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BE8ECF-11F9-4E2E-FD80-39E4A04EAD6E}"/>
              </a:ext>
            </a:extLst>
          </p:cNvPr>
          <p:cNvSpPr/>
          <p:nvPr/>
        </p:nvSpPr>
        <p:spPr>
          <a:xfrm>
            <a:off x="1880516" y="5060431"/>
            <a:ext cx="1133669" cy="97971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00B050"/>
                </a:solidFill>
              </a:rPr>
              <a:t>Pre-processing</a:t>
            </a:r>
            <a:endParaRPr lang="en-IN" dirty="0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A96A490E-2924-7FEA-2AF5-CA2D82B542CA}"/>
              </a:ext>
            </a:extLst>
          </p:cNvPr>
          <p:cNvSpPr/>
          <p:nvPr/>
        </p:nvSpPr>
        <p:spPr>
          <a:xfrm>
            <a:off x="6063542" y="5430509"/>
            <a:ext cx="216937" cy="1306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50AF46A-62A3-B479-5E25-AD45FBA6276B}"/>
              </a:ext>
            </a:extLst>
          </p:cNvPr>
          <p:cNvSpPr txBox="1"/>
          <p:nvPr/>
        </p:nvSpPr>
        <p:spPr>
          <a:xfrm>
            <a:off x="6037078" y="5784851"/>
            <a:ext cx="240226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en-IN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6280480" y="5046813"/>
            <a:ext cx="24949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AutoNum type="arabicPeriod"/>
            </a:pPr>
            <a:r>
              <a:rPr lang="en-IN" sz="1400" dirty="0"/>
              <a:t>Predict</a:t>
            </a:r>
            <a:r>
              <a:rPr lang="en-IN" sz="1400" dirty="0">
                <a:solidFill>
                  <a:srgbClr val="00B050"/>
                </a:solidFill>
              </a:rPr>
              <a:t> </a:t>
            </a:r>
            <a:r>
              <a:rPr lang="en-IN" sz="1400" dirty="0"/>
              <a:t>Launch Month for customer provided  specs</a:t>
            </a:r>
          </a:p>
          <a:p>
            <a:pPr marL="342900" indent="-342900" algn="ctr">
              <a:buAutoNum type="arabicPeriod"/>
            </a:pPr>
            <a:endParaRPr lang="en-IN" sz="1400" dirty="0"/>
          </a:p>
          <a:p>
            <a:pPr algn="ctr"/>
            <a:r>
              <a:rPr lang="en-IN" sz="1400" dirty="0"/>
              <a:t>2. Predict Launch Month for</a:t>
            </a:r>
          </a:p>
          <a:p>
            <a:pPr algn="ctr"/>
            <a:r>
              <a:rPr lang="en-IN" sz="1400" dirty="0"/>
              <a:t> popular segments</a:t>
            </a:r>
          </a:p>
          <a:p>
            <a:pPr algn="ctr"/>
            <a:r>
              <a:rPr lang="en-IN" sz="1400" dirty="0"/>
              <a:t>3. Sales prediction</a:t>
            </a:r>
          </a:p>
          <a:p>
            <a:pPr algn="ctr"/>
            <a:endParaRPr lang="en-IN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917235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EB5D02-1433-7EFC-5D70-2010179CB2BB}"/>
              </a:ext>
            </a:extLst>
          </p:cNvPr>
          <p:cNvCxnSpPr/>
          <p:nvPr/>
        </p:nvCxnSpPr>
        <p:spPr>
          <a:xfrm>
            <a:off x="272920" y="830415"/>
            <a:ext cx="850252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A3728DE-1B54-851C-CC8D-329ACB0173E4}"/>
              </a:ext>
            </a:extLst>
          </p:cNvPr>
          <p:cNvSpPr txBox="1"/>
          <p:nvPr/>
        </p:nvSpPr>
        <p:spPr>
          <a:xfrm>
            <a:off x="272919" y="88968"/>
            <a:ext cx="85025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accent1">
                    <a:lumMod val="75000"/>
                  </a:schemeClr>
                </a:solidFill>
              </a:rPr>
              <a:t>User Interface </a:t>
            </a:r>
            <a:r>
              <a:rPr lang="en-I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Features &amp; Technical Stack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507A9A6-B49F-541B-CE74-FADC4064ECC9}"/>
              </a:ext>
            </a:extLst>
          </p:cNvPr>
          <p:cNvSpPr txBox="1"/>
          <p:nvPr/>
        </p:nvSpPr>
        <p:spPr>
          <a:xfrm>
            <a:off x="621069" y="1334278"/>
            <a:ext cx="31140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55A0"/>
                </a:solidFill>
              </a:rPr>
              <a:t>Streamlit</a:t>
            </a:r>
            <a:r>
              <a:rPr lang="en-US" sz="2800" dirty="0">
                <a:solidFill>
                  <a:srgbClr val="0055A0"/>
                </a:solidFill>
              </a:rPr>
              <a:t> 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AB18C3-9133-B257-5D74-A77B59BDC5E2}"/>
              </a:ext>
            </a:extLst>
          </p:cNvPr>
          <p:cNvSpPr txBox="1"/>
          <p:nvPr/>
        </p:nvSpPr>
        <p:spPr>
          <a:xfrm>
            <a:off x="621069" y="1778256"/>
            <a:ext cx="57960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i="0" dirty="0" err="1">
                <a:solidFill>
                  <a:srgbClr val="24292F"/>
                </a:solidFill>
                <a:effectLst/>
                <a:latin typeface="-apple-system"/>
              </a:rPr>
              <a:t>Streamlit</a:t>
            </a:r>
            <a:r>
              <a:rPr lang="en-US" sz="1600" b="1" i="0" dirty="0">
                <a:solidFill>
                  <a:srgbClr val="24292F"/>
                </a:solidFill>
                <a:effectLst/>
                <a:latin typeface="-apple-system"/>
              </a:rPr>
              <a:t> app turns data scripts into sharable web apps.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24292F"/>
              </a:solidFill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24292F"/>
                </a:solidFill>
                <a:latin typeface="-apple-system"/>
              </a:rPr>
              <a:t>Interactive user web page</a:t>
            </a:r>
            <a:r>
              <a:rPr lang="en-US" sz="1600" b="0" i="0" dirty="0">
                <a:solidFill>
                  <a:srgbClr val="24292F"/>
                </a:solidFill>
                <a:effectLst/>
                <a:latin typeface="-apple-system"/>
              </a:rPr>
              <a:t> </a:t>
            </a:r>
            <a:endParaRPr lang="en-IN" sz="16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809865-7ACC-88AD-5442-F5F943C24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6816" y="1334278"/>
            <a:ext cx="3114092" cy="23908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8AA349A-54DE-A024-5016-F6A17014956D}"/>
              </a:ext>
            </a:extLst>
          </p:cNvPr>
          <p:cNvSpPr txBox="1"/>
          <p:nvPr/>
        </p:nvSpPr>
        <p:spPr>
          <a:xfrm>
            <a:off x="545841" y="4248749"/>
            <a:ext cx="3841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Colourful graphs and Plotting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473212B-AED0-5567-059E-56013DB84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1" y="4248749"/>
            <a:ext cx="3571240" cy="2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990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7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0086229"/>
              </p:ext>
            </p:extLst>
          </p:nvPr>
        </p:nvGraphicFramePr>
        <p:xfrm>
          <a:off x="3643313" y="3641725"/>
          <a:ext cx="1857375" cy="4397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1857600" imgH="439560" progId="Package">
                  <p:embed/>
                </p:oleObj>
              </mc:Choice>
              <mc:Fallback>
                <p:oleObj name="Packager Shell Object" showAsIcon="1" r:id="rId2" imgW="1857600" imgH="43956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643313" y="3641725"/>
                        <a:ext cx="1857375" cy="4397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A3728DE-1B54-851C-CC8D-329ACB0173E4}"/>
              </a:ext>
            </a:extLst>
          </p:cNvPr>
          <p:cNvSpPr txBox="1"/>
          <p:nvPr/>
        </p:nvSpPr>
        <p:spPr>
          <a:xfrm>
            <a:off x="381000" y="455491"/>
            <a:ext cx="85025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accent1">
                    <a:lumMod val="75000"/>
                  </a:schemeClr>
                </a:solidFill>
              </a:rPr>
              <a:t>Demo</a:t>
            </a:r>
            <a:endParaRPr lang="en-IN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427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4EB5D02-1433-7EFC-5D70-2010179CB2BB}"/>
              </a:ext>
            </a:extLst>
          </p:cNvPr>
          <p:cNvCxnSpPr/>
          <p:nvPr/>
        </p:nvCxnSpPr>
        <p:spPr>
          <a:xfrm>
            <a:off x="272920" y="830415"/>
            <a:ext cx="8502521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A3728DE-1B54-851C-CC8D-329ACB0173E4}"/>
              </a:ext>
            </a:extLst>
          </p:cNvPr>
          <p:cNvSpPr txBox="1"/>
          <p:nvPr/>
        </p:nvSpPr>
        <p:spPr>
          <a:xfrm>
            <a:off x="272920" y="88968"/>
            <a:ext cx="51714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dirty="0">
                <a:solidFill>
                  <a:schemeClr val="accent1">
                    <a:lumMod val="75000"/>
                  </a:schemeClr>
                </a:solidFill>
              </a:rPr>
              <a:t>Future Scope</a:t>
            </a:r>
            <a:endParaRPr lang="en-IN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8062E-84E7-6A50-A471-21A25194F9C9}"/>
              </a:ext>
            </a:extLst>
          </p:cNvPr>
          <p:cNvSpPr txBox="1"/>
          <p:nvPr/>
        </p:nvSpPr>
        <p:spPr>
          <a:xfrm>
            <a:off x="720790" y="1418253"/>
            <a:ext cx="56263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 project can use front end technologies rather than a web app which can increase it’s time efficiency.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Project can include additional functionalities for every individual car company.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It can include a trend section which includes all the latest features people wish in their Dream Car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6D7CA8-908F-85C7-A4EC-22A304A8A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7395" y="1418253"/>
            <a:ext cx="2657475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837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441</Words>
  <Application>Microsoft Office PowerPoint</Application>
  <PresentationFormat>On-screen Show (4:3)</PresentationFormat>
  <Paragraphs>84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-apple-system</vt:lpstr>
      <vt:lpstr>Arial</vt:lpstr>
      <vt:lpstr>Calibri</vt:lpstr>
      <vt:lpstr>Quicksand</vt:lpstr>
      <vt:lpstr>Office Theme</vt:lpstr>
      <vt:lpstr>Package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Piyusha Nair</dc:creator>
  <cp:lastModifiedBy>Sudhakara Reddy Karri</cp:lastModifiedBy>
  <cp:revision>15</cp:revision>
  <dcterms:created xsi:type="dcterms:W3CDTF">2006-08-16T00:00:00Z</dcterms:created>
  <dcterms:modified xsi:type="dcterms:W3CDTF">2022-05-29T14:23:39Z</dcterms:modified>
</cp:coreProperties>
</file>

<file path=docProps/thumbnail.jpeg>
</file>